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13D9ADB-DF3A-466F-8280-AB8D274452F1}" type="datetimeFigureOut">
              <a:rPr lang="ru-RU" smtClean="0"/>
              <a:t>21.01.2022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C782DA-2CC0-41D9-A37F-4ABA132CB2CC}"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9448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13D9ADB-DF3A-466F-8280-AB8D274452F1}" type="datetimeFigureOut">
              <a:rPr lang="ru-RU" smtClean="0"/>
              <a:t>21.01.2022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C782DA-2CC0-41D9-A37F-4ABA132CB2CC}" type="slidenum">
              <a:rPr lang="ru-RU" smtClean="0"/>
              <a:t>‹#›</a:t>
            </a:fld>
            <a:endParaRPr lang="ru-RU"/>
          </a:p>
        </p:txBody>
      </p:sp>
    </p:spTree>
    <p:extLst>
      <p:ext uri="{BB962C8B-B14F-4D97-AF65-F5344CB8AC3E}">
        <p14:creationId xmlns:p14="http://schemas.microsoft.com/office/powerpoint/2010/main" val="2415287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13D9ADB-DF3A-466F-8280-AB8D274452F1}" type="datetimeFigureOut">
              <a:rPr lang="ru-RU" smtClean="0"/>
              <a:t>21.01.2022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C782DA-2CC0-41D9-A37F-4ABA132CB2CC}" type="slidenum">
              <a:rPr lang="ru-RU" smtClean="0"/>
              <a:t>‹#›</a:t>
            </a:fld>
            <a:endParaRPr lang="ru-RU"/>
          </a:p>
        </p:txBody>
      </p:sp>
    </p:spTree>
    <p:extLst>
      <p:ext uri="{BB962C8B-B14F-4D97-AF65-F5344CB8AC3E}">
        <p14:creationId xmlns:p14="http://schemas.microsoft.com/office/powerpoint/2010/main" val="3034530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13D9ADB-DF3A-466F-8280-AB8D274452F1}" type="datetimeFigureOut">
              <a:rPr lang="ru-RU" smtClean="0"/>
              <a:t>21.01.2022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C782DA-2CC0-41D9-A37F-4ABA132CB2CC}" type="slidenum">
              <a:rPr lang="ru-RU" smtClean="0"/>
              <a:t>‹#›</a:t>
            </a:fld>
            <a:endParaRPr lang="ru-RU"/>
          </a:p>
        </p:txBody>
      </p:sp>
    </p:spTree>
    <p:extLst>
      <p:ext uri="{BB962C8B-B14F-4D97-AF65-F5344CB8AC3E}">
        <p14:creationId xmlns:p14="http://schemas.microsoft.com/office/powerpoint/2010/main" val="546138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13D9ADB-DF3A-466F-8280-AB8D274452F1}" type="datetimeFigureOut">
              <a:rPr lang="ru-RU" smtClean="0"/>
              <a:t>21.01.2022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C782DA-2CC0-41D9-A37F-4ABA132CB2CC}"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5277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13D9ADB-DF3A-466F-8280-AB8D274452F1}" type="datetimeFigureOut">
              <a:rPr lang="ru-RU" smtClean="0"/>
              <a:t>21.01.2022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6C782DA-2CC0-41D9-A37F-4ABA132CB2CC}" type="slidenum">
              <a:rPr lang="ru-RU" smtClean="0"/>
              <a:t>‹#›</a:t>
            </a:fld>
            <a:endParaRPr lang="ru-RU"/>
          </a:p>
        </p:txBody>
      </p:sp>
    </p:spTree>
    <p:extLst>
      <p:ext uri="{BB962C8B-B14F-4D97-AF65-F5344CB8AC3E}">
        <p14:creationId xmlns:p14="http://schemas.microsoft.com/office/powerpoint/2010/main" val="2649691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13D9ADB-DF3A-466F-8280-AB8D274452F1}" type="datetimeFigureOut">
              <a:rPr lang="ru-RU" smtClean="0"/>
              <a:t>21.01.2022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6C782DA-2CC0-41D9-A37F-4ABA132CB2CC}" type="slidenum">
              <a:rPr lang="ru-RU" smtClean="0"/>
              <a:t>‹#›</a:t>
            </a:fld>
            <a:endParaRPr lang="ru-RU"/>
          </a:p>
        </p:txBody>
      </p:sp>
    </p:spTree>
    <p:extLst>
      <p:ext uri="{BB962C8B-B14F-4D97-AF65-F5344CB8AC3E}">
        <p14:creationId xmlns:p14="http://schemas.microsoft.com/office/powerpoint/2010/main" val="2864038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13D9ADB-DF3A-466F-8280-AB8D274452F1}" type="datetimeFigureOut">
              <a:rPr lang="ru-RU" smtClean="0"/>
              <a:t>21.01.2022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6C782DA-2CC0-41D9-A37F-4ABA132CB2CC}" type="slidenum">
              <a:rPr lang="ru-RU" smtClean="0"/>
              <a:t>‹#›</a:t>
            </a:fld>
            <a:endParaRPr lang="ru-RU"/>
          </a:p>
        </p:txBody>
      </p:sp>
    </p:spTree>
    <p:extLst>
      <p:ext uri="{BB962C8B-B14F-4D97-AF65-F5344CB8AC3E}">
        <p14:creationId xmlns:p14="http://schemas.microsoft.com/office/powerpoint/2010/main" val="4221132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13D9ADB-DF3A-466F-8280-AB8D274452F1}" type="datetimeFigureOut">
              <a:rPr lang="ru-RU" smtClean="0"/>
              <a:t>21.01.2022</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16C782DA-2CC0-41D9-A37F-4ABA132CB2CC}" type="slidenum">
              <a:rPr lang="ru-RU" smtClean="0"/>
              <a:t>‹#›</a:t>
            </a:fld>
            <a:endParaRPr lang="ru-RU"/>
          </a:p>
        </p:txBody>
      </p:sp>
    </p:spTree>
    <p:extLst>
      <p:ext uri="{BB962C8B-B14F-4D97-AF65-F5344CB8AC3E}">
        <p14:creationId xmlns:p14="http://schemas.microsoft.com/office/powerpoint/2010/main" val="1357797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13D9ADB-DF3A-466F-8280-AB8D274452F1}" type="datetimeFigureOut">
              <a:rPr lang="ru-RU" smtClean="0"/>
              <a:t>21.01.2022</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6C782DA-2CC0-41D9-A37F-4ABA132CB2CC}" type="slidenum">
              <a:rPr lang="ru-RU" smtClean="0"/>
              <a:t>‹#›</a:t>
            </a:fld>
            <a:endParaRPr lang="ru-RU"/>
          </a:p>
        </p:txBody>
      </p:sp>
    </p:spTree>
    <p:extLst>
      <p:ext uri="{BB962C8B-B14F-4D97-AF65-F5344CB8AC3E}">
        <p14:creationId xmlns:p14="http://schemas.microsoft.com/office/powerpoint/2010/main" val="1332033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13D9ADB-DF3A-466F-8280-AB8D274452F1}" type="datetimeFigureOut">
              <a:rPr lang="ru-RU" smtClean="0"/>
              <a:t>21.01.2022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6C782DA-2CC0-41D9-A37F-4ABA132CB2CC}" type="slidenum">
              <a:rPr lang="ru-RU" smtClean="0"/>
              <a:t>‹#›</a:t>
            </a:fld>
            <a:endParaRPr lang="ru-RU"/>
          </a:p>
        </p:txBody>
      </p:sp>
    </p:spTree>
    <p:extLst>
      <p:ext uri="{BB962C8B-B14F-4D97-AF65-F5344CB8AC3E}">
        <p14:creationId xmlns:p14="http://schemas.microsoft.com/office/powerpoint/2010/main" val="3755559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13D9ADB-DF3A-466F-8280-AB8D274452F1}" type="datetimeFigureOut">
              <a:rPr lang="ru-RU" smtClean="0"/>
              <a:t>21.01.2022</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6C782DA-2CC0-41D9-A37F-4ABA132CB2CC}"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86166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758952"/>
            <a:ext cx="10058400" cy="2953239"/>
          </a:xfrm>
        </p:spPr>
        <p:txBody>
          <a:bodyPr>
            <a:normAutofit/>
          </a:bodyPr>
          <a:lstStyle/>
          <a:p>
            <a:pPr algn="ctr"/>
            <a:r>
              <a:rPr lang="ru-RU" sz="3200" b="1" i="1" dirty="0">
                <a:latin typeface="Times New Roman" panose="02020603050405020304" pitchFamily="18" charset="0"/>
                <a:cs typeface="Times New Roman" panose="02020603050405020304" pitchFamily="18" charset="0"/>
              </a:rPr>
              <a:t>ПСИХОЛОГИЧЕСКИЕ ОСНОВЫ УЧЕБНО-ВОСПИТАТЕЛЬНОЙ</a:t>
            </a:r>
            <a:br>
              <a:rPr lang="ru-RU" sz="3200" b="1" i="1" dirty="0">
                <a:latin typeface="Times New Roman" panose="02020603050405020304" pitchFamily="18" charset="0"/>
                <a:cs typeface="Times New Roman" panose="02020603050405020304" pitchFamily="18" charset="0"/>
              </a:rPr>
            </a:br>
            <a:r>
              <a:rPr lang="ru-RU" sz="3200" b="1" i="1" dirty="0">
                <a:latin typeface="Times New Roman" panose="02020603050405020304" pitchFamily="18" charset="0"/>
                <a:cs typeface="Times New Roman" panose="02020603050405020304" pitchFamily="18" charset="0"/>
              </a:rPr>
              <a:t>РАБОТЫ С ДЕТЬМИ, ОБНАРУЖИВАЮЩИМИ ОТКЛОНЕНИЯ В УМСТВЕННОМ</a:t>
            </a:r>
            <a:br>
              <a:rPr lang="ru-RU" sz="3200" b="1" i="1" dirty="0">
                <a:latin typeface="Times New Roman" panose="02020603050405020304" pitchFamily="18" charset="0"/>
                <a:cs typeface="Times New Roman" panose="02020603050405020304" pitchFamily="18" charset="0"/>
              </a:rPr>
            </a:br>
            <a:r>
              <a:rPr lang="ru-RU" sz="3200" b="1" i="1" dirty="0">
                <a:latin typeface="Times New Roman" panose="02020603050405020304" pitchFamily="18" charset="0"/>
                <a:cs typeface="Times New Roman" panose="02020603050405020304" pitchFamily="18" charset="0"/>
              </a:rPr>
              <a:t>РАЗВИТИИ</a:t>
            </a:r>
          </a:p>
        </p:txBody>
      </p:sp>
      <p:sp>
        <p:nvSpPr>
          <p:cNvPr id="3" name="Подзаголовок 2"/>
          <p:cNvSpPr>
            <a:spLocks noGrp="1"/>
          </p:cNvSpPr>
          <p:nvPr>
            <p:ph type="subTitle" idx="1"/>
          </p:nvPr>
        </p:nvSpPr>
        <p:spPr/>
        <p:txBody>
          <a:bodyPr>
            <a:normAutofit lnSpcReduction="10000"/>
          </a:bodyPr>
          <a:lstStyle/>
          <a:p>
            <a:pPr algn="ctr"/>
            <a:endParaRPr lang="ru-RU" sz="3200" b="1" i="1" dirty="0" smtClean="0">
              <a:solidFill>
                <a:schemeClr val="tx1"/>
              </a:solidFill>
              <a:latin typeface="Times New Roman" panose="02020603050405020304" pitchFamily="18" charset="0"/>
              <a:cs typeface="Times New Roman" panose="02020603050405020304" pitchFamily="18" charset="0"/>
            </a:endParaRPr>
          </a:p>
          <a:p>
            <a:pPr algn="ctr"/>
            <a:r>
              <a:rPr lang="ru-RU" sz="3200" b="1" i="1" dirty="0" smtClean="0">
                <a:solidFill>
                  <a:schemeClr val="tx1"/>
                </a:solidFill>
                <a:latin typeface="Times New Roman" panose="02020603050405020304" pitchFamily="18" charset="0"/>
                <a:cs typeface="Times New Roman" panose="02020603050405020304" pitchFamily="18" charset="0"/>
              </a:rPr>
              <a:t>Лекция 12</a:t>
            </a:r>
            <a:endParaRPr lang="ru-RU" sz="3200" b="1"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83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Психологическое развитие одаренных детей также иное по сравнению со «средним» ребенком.</a:t>
            </a:r>
          </a:p>
          <a:p>
            <a:pPr algn="just"/>
            <a:r>
              <a:rPr lang="ru-RU" dirty="0" smtClean="0">
                <a:latin typeface="Times New Roman" panose="02020603050405020304" pitchFamily="18" charset="0"/>
                <a:cs typeface="Times New Roman" panose="02020603050405020304" pitchFamily="18" charset="0"/>
              </a:rPr>
              <a:t>1. У них очень сильно развито чувство справедливости, и появляется оно очень рано.</a:t>
            </a:r>
          </a:p>
          <a:p>
            <a:pPr algn="just"/>
            <a:r>
              <a:rPr lang="ru-RU" dirty="0" smtClean="0">
                <a:latin typeface="Times New Roman" panose="02020603050405020304" pitchFamily="18" charset="0"/>
                <a:cs typeface="Times New Roman" panose="02020603050405020304" pitchFamily="18" charset="0"/>
              </a:rPr>
              <a:t>2. У этих детей очень широки личные системы ценностей: они остро воспринимают общественную несправедливость, устанавливают высокие требования к себе и окружающим, живо откликаются на правду, справедливость, гармонию.</a:t>
            </a:r>
          </a:p>
          <a:p>
            <a:pPr algn="just"/>
            <a:r>
              <a:rPr lang="ru-RU" dirty="0" smtClean="0">
                <a:latin typeface="Times New Roman" panose="02020603050405020304" pitchFamily="18" charset="0"/>
                <a:cs typeface="Times New Roman" panose="02020603050405020304" pitchFamily="18" charset="0"/>
              </a:rPr>
              <a:t>3. У них богатое воображение. Иногда они придумывают несуществующих друзей, желанного братика или сестренку, яркую фантастическую жизнь. Они наслаждаются своими красочными рассказами, чем вызывают беспокойство у взрослых, которые опасаются того, что ребенок живет в своем мире, придуманном, а не реальном.</a:t>
            </a:r>
          </a:p>
          <a:p>
            <a:pPr algn="just"/>
            <a:r>
              <a:rPr lang="ru-RU" dirty="0" smtClean="0">
                <a:latin typeface="Times New Roman" panose="02020603050405020304" pitchFamily="18" charset="0"/>
                <a:cs typeface="Times New Roman" panose="02020603050405020304" pitchFamily="18" charset="0"/>
              </a:rPr>
              <a:t>4. Одаренные дети обладают хорошо развитым чувством юмора. Это связано с тем, что их воображение живо, они активны, многое видят и поэтому обнаруживают много смешного и несуразного.</a:t>
            </a:r>
          </a:p>
          <a:p>
            <a:pPr algn="just"/>
            <a:r>
              <a:rPr lang="ru-RU" dirty="0">
                <a:latin typeface="Times New Roman" panose="02020603050405020304" pitchFamily="18" charset="0"/>
                <a:cs typeface="Times New Roman" panose="02020603050405020304" pitchFamily="18" charset="0"/>
              </a:rPr>
              <a:t>5</a:t>
            </a:r>
            <a:r>
              <a:rPr lang="ru-RU" dirty="0" smtClean="0">
                <a:latin typeface="Times New Roman" panose="02020603050405020304" pitchFamily="18" charset="0"/>
                <a:cs typeface="Times New Roman" panose="02020603050405020304" pitchFamily="18" charset="0"/>
              </a:rPr>
              <a:t>. Они стараются решать проблемы, с которыми им пока сложно справиться. Поскольку эти дети в некоторых областях добиваются высоких результатов, родители считают, что они смогут с успехом справиться с любой задачей. И когда у ребенка что-либо не получается, наступает разочарование, которое выражается в ощущении собственного несовершенства. Такие дети не умеют переживать неудачу, потому что во всех своих предыдущих начинаниях были на высоте. Родителям надо постараться с раннего возраста оградить детей от таких переживаний, но в разумных пределах, приучая их к занятиям, где они показывают не самые блестящие результаты. По мнению английских психологов, человеку нужно знать, что порой терпеть неудачу – это нормально и даже полезно. Неудачу нужно принимать не как повод для отчаяния и самоунижения, а как возможность для переоценки и адаптации.</a:t>
            </a:r>
          </a:p>
          <a:p>
            <a:pPr algn="just"/>
            <a:r>
              <a:rPr lang="ru-RU" dirty="0">
                <a:latin typeface="Times New Roman" panose="02020603050405020304" pitchFamily="18" charset="0"/>
                <a:cs typeface="Times New Roman" panose="02020603050405020304" pitchFamily="18" charset="0"/>
              </a:rPr>
              <a:t>6</a:t>
            </a:r>
            <a:r>
              <a:rPr lang="ru-RU" dirty="0" smtClean="0">
                <a:latin typeface="Times New Roman" panose="02020603050405020304" pitchFamily="18" charset="0"/>
                <a:cs typeface="Times New Roman" panose="02020603050405020304" pitchFamily="18" charset="0"/>
              </a:rPr>
              <a:t>. Для одаренных детей характерны преувеличенные страхи. Данные исследований показывают, что эти страхи не имеют под собой реальной основы: дети, живущие в городах, больше всего боятся львов и тигров, а не машин. Возможно, эти страхи связаны с богатым и хорошо развитым воображением.</a:t>
            </a:r>
          </a:p>
          <a:p>
            <a:pPr algn="just"/>
            <a:r>
              <a:rPr lang="ru-RU" dirty="0">
                <a:latin typeface="Times New Roman" panose="02020603050405020304" pitchFamily="18" charset="0"/>
                <a:cs typeface="Times New Roman" panose="02020603050405020304" pitchFamily="18" charset="0"/>
              </a:rPr>
              <a:t>7</a:t>
            </a:r>
            <a:r>
              <a:rPr lang="ru-RU" dirty="0" smtClean="0">
                <a:latin typeface="Times New Roman" panose="02020603050405020304" pitchFamily="18" charset="0"/>
                <a:cs typeface="Times New Roman" panose="02020603050405020304" pitchFamily="18" charset="0"/>
              </a:rPr>
              <a:t>. У одаренных детей наблюдаются экстрасенсорные способности (телепатия, ясновидение). Такие свойства встречаются часто, и относиться к ним надо с пониманием.</a:t>
            </a:r>
          </a:p>
          <a:p>
            <a:pPr algn="just"/>
            <a:r>
              <a:rPr lang="ru-RU" dirty="0">
                <a:latin typeface="Times New Roman" panose="02020603050405020304" pitchFamily="18" charset="0"/>
                <a:cs typeface="Times New Roman" panose="02020603050405020304" pitchFamily="18" charset="0"/>
              </a:rPr>
              <a:t>8</a:t>
            </a:r>
            <a:r>
              <a:rPr lang="ru-RU" dirty="0" smtClean="0">
                <a:latin typeface="Times New Roman" panose="02020603050405020304" pitchFamily="18" charset="0"/>
                <a:cs typeface="Times New Roman" panose="02020603050405020304" pitchFamily="18" charset="0"/>
              </a:rPr>
              <a:t>. В дошкольном возрасте у этих детей, как и у всех остальных, наблюдается возрастной эгоцентризм, т. е. проецирование собственного восприятия и эмоциональной реакции на явления, умы и сердца всех присутствующих. Другими словами, одаренный ребенок считает, что все воспринимают то или иное событие так же, как он.</a:t>
            </a:r>
          </a:p>
        </p:txBody>
      </p:sp>
    </p:spTree>
    <p:extLst>
      <p:ext uri="{BB962C8B-B14F-4D97-AF65-F5344CB8AC3E}">
        <p14:creationId xmlns:p14="http://schemas.microsoft.com/office/powerpoint/2010/main" val="43377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9. У них возникают проблемы со сверстниками, особенно в тот момент, когда детский эгоцентризм сопровождается чувствительностью и раздражением из-за неспособности сделать что-либо. Ребенок не может понять, что другие воспринимают окружающих мир не так, как он. Одаренные дети страдают от непринятия их сверстниками, что может повлечь развитие негативного восприятия себя. Чтобы этого не произошло, ребенку с самого раннего возраста необходимо общение с такими же одаренными детьми.</a:t>
            </a:r>
          </a:p>
          <a:p>
            <a:pPr algn="just"/>
            <a:r>
              <a:rPr lang="ru-RU" b="1" i="1" dirty="0" smtClean="0">
                <a:latin typeface="Times New Roman" panose="02020603050405020304" pitchFamily="18" charset="0"/>
                <a:cs typeface="Times New Roman" panose="02020603050405020304" pitchFamily="18" charset="0"/>
              </a:rPr>
              <a:t>Физические характеристики одаренности </a:t>
            </a:r>
            <a:r>
              <a:rPr lang="ru-RU" dirty="0" smtClean="0">
                <a:latin typeface="Times New Roman" panose="02020603050405020304" pitchFamily="18" charset="0"/>
                <a:cs typeface="Times New Roman" panose="02020603050405020304" pitchFamily="18" charset="0"/>
              </a:rPr>
              <a:t>таковы: очень высокий энергетический потенциал и малая продолжительность сна. Эти свойства проявляются с раннего детства: в младенчестве продолжительность сна меньше 20 ч, а дети постарше быстро отказываются от дневного </a:t>
            </a:r>
            <a:r>
              <a:rPr lang="ru-RU" smtClean="0">
                <a:latin typeface="Times New Roman" panose="02020603050405020304" pitchFamily="18" charset="0"/>
                <a:cs typeface="Times New Roman" panose="02020603050405020304" pitchFamily="18" charset="0"/>
              </a:rPr>
              <a:t>сна. Тонкая </a:t>
            </a:r>
            <a:r>
              <a:rPr lang="ru-RU" dirty="0" smtClean="0">
                <a:latin typeface="Times New Roman" panose="02020603050405020304" pitchFamily="18" charset="0"/>
                <a:cs typeface="Times New Roman" panose="02020603050405020304" pitchFamily="18" charset="0"/>
              </a:rPr>
              <a:t>моторика по сравнению с познанием не очень развита. Резать и клеить для одаренного ребенка намного сложнее, чем производить вычисления. Надо знать, что подобное психомоторное развитие для детей дошкольного и младшего школьного возраста нормально, оно ни в коем случае не замедленно, однако такая неровность в развитии ведет к раздражительности ребенка.</a:t>
            </a:r>
          </a:p>
          <a:p>
            <a:pPr algn="just"/>
            <a:r>
              <a:rPr lang="ru-RU" dirty="0" smtClean="0">
                <a:latin typeface="Times New Roman" panose="02020603050405020304" pitchFamily="18" charset="0"/>
                <a:cs typeface="Times New Roman" panose="02020603050405020304" pitchFamily="18" charset="0"/>
              </a:rPr>
              <a:t>Выделяют следующие </a:t>
            </a:r>
            <a:r>
              <a:rPr lang="ru-RU" b="1" i="1" dirty="0" smtClean="0">
                <a:latin typeface="Times New Roman" panose="02020603050405020304" pitchFamily="18" charset="0"/>
                <a:cs typeface="Times New Roman" panose="02020603050405020304" pitchFamily="18" charset="0"/>
              </a:rPr>
              <a:t>типы одаренности</a:t>
            </a:r>
            <a:r>
              <a:rPr lang="ru-RU" dirty="0" smtClean="0">
                <a:latin typeface="Times New Roman" panose="02020603050405020304" pitchFamily="18" charset="0"/>
                <a:cs typeface="Times New Roman" panose="02020603050405020304" pitchFamily="18" charset="0"/>
              </a:rPr>
              <a:t>: общая (умственная) и специальная (художественная, социальная, спортивная), односторонняя умственная одаренность. </a:t>
            </a:r>
            <a:r>
              <a:rPr lang="ru-RU" b="1" i="1" dirty="0" smtClean="0">
                <a:latin typeface="Times New Roman" panose="02020603050405020304" pitchFamily="18" charset="0"/>
                <a:cs typeface="Times New Roman" panose="02020603050405020304" pitchFamily="18" charset="0"/>
              </a:rPr>
              <a:t>Умственные способности </a:t>
            </a:r>
            <a:r>
              <a:rPr lang="ru-RU" dirty="0" smtClean="0">
                <a:latin typeface="Times New Roman" panose="02020603050405020304" pitchFamily="18" charset="0"/>
                <a:cs typeface="Times New Roman" panose="02020603050405020304" pitchFamily="18" charset="0"/>
              </a:rPr>
              <a:t>делятся по предметному признаку: физико-математические (просто математические), гуманитарные и т. д. </a:t>
            </a:r>
            <a:r>
              <a:rPr lang="ru-RU" b="1" i="1" dirty="0" smtClean="0">
                <a:latin typeface="Times New Roman" panose="02020603050405020304" pitchFamily="18" charset="0"/>
                <a:cs typeface="Times New Roman" panose="02020603050405020304" pitchFamily="18" charset="0"/>
              </a:rPr>
              <a:t>Специальная (художественная) одаренность</a:t>
            </a:r>
            <a:r>
              <a:rPr lang="ru-RU" dirty="0" smtClean="0">
                <a:latin typeface="Times New Roman" panose="02020603050405020304" pitchFamily="18" charset="0"/>
                <a:cs typeface="Times New Roman" panose="02020603050405020304" pitchFamily="18" charset="0"/>
              </a:rPr>
              <a:t> подразделяется на литературную, музыкальную, хореографическую и т. д.; </a:t>
            </a:r>
            <a:r>
              <a:rPr lang="ru-RU" b="1" i="1" dirty="0" smtClean="0">
                <a:latin typeface="Times New Roman" panose="02020603050405020304" pitchFamily="18" charset="0"/>
                <a:cs typeface="Times New Roman" panose="02020603050405020304" pitchFamily="18" charset="0"/>
              </a:rPr>
              <a:t>социальная </a:t>
            </a:r>
            <a:r>
              <a:rPr lang="ru-RU" dirty="0" smtClean="0">
                <a:latin typeface="Times New Roman" panose="02020603050405020304" pitchFamily="18" charset="0"/>
                <a:cs typeface="Times New Roman" panose="02020603050405020304" pitchFamily="18" charset="0"/>
              </a:rPr>
              <a:t>– на способность к правовой, педагогической деятельности; способности, относящиеся к организаторской деятельности в различных сферах жизни общества. Все эти типы одаренности не изолированы друг от друга, человек может обладать как одной, так и несколькими способностями. Надо помнить, что общая и специальная одаренность предполагают определенный уровень развития умственных способностей. </a:t>
            </a:r>
            <a:r>
              <a:rPr lang="ru-RU" b="1" i="1" dirty="0" smtClean="0">
                <a:latin typeface="Times New Roman" panose="02020603050405020304" pitchFamily="18" charset="0"/>
                <a:cs typeface="Times New Roman" panose="02020603050405020304" pitchFamily="18" charset="0"/>
              </a:rPr>
              <a:t>Односторонняя умственная одаренность </a:t>
            </a:r>
            <a:r>
              <a:rPr lang="ru-RU" dirty="0" smtClean="0">
                <a:latin typeface="Times New Roman" panose="02020603050405020304" pitchFamily="18" charset="0"/>
                <a:cs typeface="Times New Roman" panose="02020603050405020304" pitchFamily="18" charset="0"/>
              </a:rPr>
              <a:t>характеризуется тем, что одни умственные способности развиты хорошо, а другие – недостаточно. Например, вербальные тесты (задания, в которых оценка зависит от уровня речевого развития) ребенок выполняет отлично, а невербальные (задания на пространственное мышление и воображение) – плохо. Таким образом, «односторонность означает дисгармонию в способностях, наличие таких способностей, которые не достигают нормы» (Ю.З. </a:t>
            </a:r>
            <a:r>
              <a:rPr lang="ru-RU" dirty="0" err="1" smtClean="0">
                <a:latin typeface="Times New Roman" panose="02020603050405020304" pitchFamily="18" charset="0"/>
                <a:cs typeface="Times New Roman" panose="02020603050405020304" pitchFamily="18" charset="0"/>
              </a:rPr>
              <a:t>Гильбух</a:t>
            </a:r>
            <a:r>
              <a:rPr lang="ru-RU" dirty="0" smtClean="0">
                <a:latin typeface="Times New Roman" panose="02020603050405020304" pitchFamily="18" charset="0"/>
                <a:cs typeface="Times New Roman" panose="02020603050405020304" pitchFamily="18" charset="0"/>
              </a:rPr>
              <a:t>). В учебе это выражается следующим образом: по одному или группе предметов, которые ученику интересны, он успевает хорошо, а по другим плохо.</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0053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9183"/>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представленном ниже материале наряду с детьми с отклонениями в умственном развитии в традиционном понимании будут рассмотрены и одаренные дети, потому что отклонения могут быть направлены как в сторону убывания, т. е. задержки, недоразвития, так и в сторону подъема.</a:t>
            </a:r>
          </a:p>
          <a:p>
            <a:pPr algn="ctr"/>
            <a:r>
              <a:rPr lang="ru-RU" b="1" dirty="0" smtClean="0">
                <a:solidFill>
                  <a:srgbClr val="FF0000"/>
                </a:solidFill>
                <a:latin typeface="Times New Roman" panose="02020603050405020304" pitchFamily="18" charset="0"/>
                <a:cs typeface="Times New Roman" panose="02020603050405020304" pitchFamily="18" charset="0"/>
              </a:rPr>
              <a:t>11.1. Дети с отклонениями в развитии</a:t>
            </a:r>
          </a:p>
          <a:p>
            <a:pPr algn="just"/>
            <a:r>
              <a:rPr lang="ru-RU" dirty="0" smtClean="0">
                <a:latin typeface="Times New Roman" panose="02020603050405020304" pitchFamily="18" charset="0"/>
                <a:cs typeface="Times New Roman" panose="02020603050405020304" pitchFamily="18" charset="0"/>
              </a:rPr>
              <a:t>К данной категории относятся дети </a:t>
            </a:r>
            <a:r>
              <a:rPr lang="ru-RU" b="1" i="1" dirty="0" smtClean="0">
                <a:latin typeface="Times New Roman" panose="02020603050405020304" pitchFamily="18" charset="0"/>
                <a:cs typeface="Times New Roman" panose="02020603050405020304" pitchFamily="18" charset="0"/>
              </a:rPr>
              <a:t>с временной задержкой психического развития</a:t>
            </a:r>
            <a:r>
              <a:rPr lang="ru-RU" dirty="0" smtClean="0">
                <a:latin typeface="Times New Roman" panose="02020603050405020304" pitchFamily="18" charset="0"/>
                <a:cs typeface="Times New Roman" panose="02020603050405020304" pitchFamily="18" charset="0"/>
              </a:rPr>
              <a:t>, с астеническими, реактивными состояниями, конфликтными переживаниями. Причины течения данных нарушений разные, но их объединяет следующее: у этих детей нет органического поражения головного мозга.</a:t>
            </a:r>
          </a:p>
          <a:p>
            <a:pPr algn="just"/>
            <a:r>
              <a:rPr lang="ru-RU" dirty="0" smtClean="0">
                <a:latin typeface="Times New Roman" panose="02020603050405020304" pitchFamily="18" charset="0"/>
                <a:cs typeface="Times New Roman" panose="02020603050405020304" pitchFamily="18" charset="0"/>
              </a:rPr>
              <a:t>К категории детей с временной задержкой психического развития относятся дети с психофизическим или психическим инфантилизмом и те, у которых инфантилизм сочетается с задержкой в развитии познавательной деятельности, т. е. произвольного внимания, логического запоминания, пространственных представлений, восприятия, мышления и т. д. Причинами задержки могут быть: токсикоз или нарушение питания матери во время беременности; недоношенность в результате того, что в течение беременности мать перенесла вирусный грипп, малярию, гепатит, брюшной тиф; легкие родовые травмы, асфиксия плода (недостаток поступления кислорода к плоду вследствие </a:t>
            </a:r>
            <a:r>
              <a:rPr lang="ru-RU" dirty="0" err="1" smtClean="0">
                <a:latin typeface="Times New Roman" panose="02020603050405020304" pitchFamily="18" charset="0"/>
                <a:cs typeface="Times New Roman" panose="02020603050405020304" pitchFamily="18" charset="0"/>
              </a:rPr>
              <a:t>перекрута</a:t>
            </a:r>
            <a:r>
              <a:rPr lang="ru-RU" dirty="0" smtClean="0">
                <a:latin typeface="Times New Roman" panose="02020603050405020304" pitchFamily="18" charset="0"/>
                <a:cs typeface="Times New Roman" panose="02020603050405020304" pitchFamily="18" charset="0"/>
              </a:rPr>
              <a:t> пуповины и т. п.). Если ребенок в первый год жизни переболел диспепсией или дизентерией, у него также может произойти задержка в развитии. Такие дети позже начинают ходить, говорить, обладают малым весом и ростом, у них наблюдаются странности в эмоционально-волевой сфере. В старшем школьном возрасте они сохраняют черты младших дошкольников: ведущим видом деятельности является игра; прослеживается непосредственность в поведении, не развиты навыки самообслуживания.</a:t>
            </a:r>
          </a:p>
          <a:p>
            <a:pPr algn="just"/>
            <a:r>
              <a:rPr lang="ru-RU" dirty="0" smtClean="0">
                <a:latin typeface="Times New Roman" panose="02020603050405020304" pitchFamily="18" charset="0"/>
                <a:cs typeface="Times New Roman" panose="02020603050405020304" pitchFamily="18" charset="0"/>
              </a:rPr>
              <a:t>В дошкольном возрасте эти дети особо не выделяются из общей массы, поскольку им не приходится сталкиваться с твердо регламентированными требованиями, но уже в школе заставляют обращать на себя внимание. Они плохо включаются в учебную деятельность, не воспринимают и не выполняют школьных заданий, ведут себя, как в детском саду. У них отсутствуют школьные интересы, обязательность по отношению к выполнению предложенного задания, они с трудом овладевают навыками письма и чтения, быстро утомляются, страдают головными болями. У детей с психофизическим инфантилизмом нет интеллектуальной недостаточности: они могут понять смысл прочитанного им рассказа, правильно разложить предложенную серию картинок, понять смысл сюжетной картинки.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4183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Такие дети нуждаются в индивидуальном подходе с самого начала обучения и при правильном педагогическом подходе трудности в обучении могут быть преодолены.</a:t>
            </a:r>
          </a:p>
          <a:p>
            <a:pPr algn="just"/>
            <a:r>
              <a:rPr lang="ru-RU" dirty="0" smtClean="0">
                <a:latin typeface="Times New Roman" panose="02020603050405020304" pitchFamily="18" charset="0"/>
                <a:cs typeface="Times New Roman" panose="02020603050405020304" pitchFamily="18" charset="0"/>
              </a:rPr>
              <a:t>Как было сказано выше, к категории детей с временной задержкой развития относятся дети, у которых инфантилизм сочетается с некоторой задержкой в развитии познавательной деятельности. У них наблюдается недостаточное общее развитие, что в сочетании с трудностями обучения ошибочно может диагностироваться как олигофрения.</a:t>
            </a:r>
          </a:p>
          <a:p>
            <a:pPr algn="just"/>
            <a:r>
              <a:rPr lang="ru-RU" dirty="0" smtClean="0">
                <a:latin typeface="Times New Roman" panose="02020603050405020304" pitchFamily="18" charset="0"/>
                <a:cs typeface="Times New Roman" panose="02020603050405020304" pitchFamily="18" charset="0"/>
              </a:rPr>
              <a:t>Итак, иногда задержки развития могут касаться только эмоционально-волевой сферы, в других случаях к этому присоединяется и задержка в развитии мышления, но таким детям всегда свойственны черты детей более младшего возраста и при обучении они требуют особого педагогического подхода.</a:t>
            </a:r>
          </a:p>
          <a:p>
            <a:pPr algn="just"/>
            <a:r>
              <a:rPr lang="ru-RU" b="1" dirty="0" smtClean="0">
                <a:latin typeface="Times New Roman" panose="02020603050405020304" pitchFamily="18" charset="0"/>
                <a:cs typeface="Times New Roman" panose="02020603050405020304" pitchFamily="18" charset="0"/>
              </a:rPr>
              <a:t>Дети с астеническими состояниями</a:t>
            </a:r>
            <a:r>
              <a:rPr lang="ru-RU" dirty="0" smtClean="0">
                <a:latin typeface="Times New Roman" panose="02020603050405020304" pitchFamily="18" charset="0"/>
                <a:cs typeface="Times New Roman" panose="02020603050405020304" pitchFamily="18" charset="0"/>
              </a:rPr>
              <a:t>. Всякие неблагоприятные факторы, будь то соматические инфекции, легкие травмы или очень легкие очаговые поражения головного мозга, а также длительные и тяжелые переживания, переутомление в первую очередь влияют на центральную нервную систему и могут вызвать функциональные нарушения психической деятельности. В зависимости от причин, вызвавших астеническое состояние, различают церебральную и соматогенную астению.</a:t>
            </a:r>
          </a:p>
          <a:p>
            <a:pPr algn="just"/>
            <a:r>
              <a:rPr lang="ru-RU" dirty="0" smtClean="0">
                <a:latin typeface="Times New Roman" panose="02020603050405020304" pitchFamily="18" charset="0"/>
                <a:cs typeface="Times New Roman" panose="02020603050405020304" pitchFamily="18" charset="0"/>
              </a:rPr>
              <a:t>Причина </a:t>
            </a:r>
            <a:r>
              <a:rPr lang="ru-RU" b="1" i="1" dirty="0" smtClean="0">
                <a:latin typeface="Times New Roman" panose="02020603050405020304" pitchFamily="18" charset="0"/>
                <a:cs typeface="Times New Roman" panose="02020603050405020304" pitchFamily="18" charset="0"/>
              </a:rPr>
              <a:t>церебральной астении </a:t>
            </a:r>
            <a:r>
              <a:rPr lang="ru-RU" dirty="0" smtClean="0">
                <a:latin typeface="Times New Roman" panose="02020603050405020304" pitchFamily="18" charset="0"/>
                <a:cs typeface="Times New Roman" panose="02020603050405020304" pitchFamily="18" charset="0"/>
              </a:rPr>
              <a:t>состоит в том, что нарушается циркуляция жидкости в мозге. Это может произойти либо вследствие перенесенного сотрясения мозга, либо воспалительного очага в мозге, даже небольшого, узколокального. При воспалительных мозговых процессах и черепных травмах количество спинно-мозговой жидкости может увеличиться и тогда циркуляция ее нарушается.</a:t>
            </a:r>
          </a:p>
          <a:p>
            <a:pPr algn="just"/>
            <a:r>
              <a:rPr lang="ru-RU" dirty="0" smtClean="0">
                <a:latin typeface="Times New Roman" panose="02020603050405020304" pitchFamily="18" charset="0"/>
                <a:cs typeface="Times New Roman" panose="02020603050405020304" pitchFamily="18" charset="0"/>
              </a:rPr>
              <a:t>Характерной особенностью церебральной астении является нарушение интеллектуальной деятельности при первично сохранном интеллекте. Во время работы у таких детей быстро наступает утомляемость, происходит нервное истощение, возникают головные боли. В результате нарушается работоспособность, наблюдается ослабление памяти, внимания, дети плохо сосредоточиваются во время выполнения задания либо легко отвлекаются от дела. В поведении это выражается следующим образом: некоторые дети чрезмерно возбуждены, беспокойны, излишне подвижны, раздражительны, плаксивы, другие, наоборот, вялы, робки, медлительны, заторможены, </a:t>
            </a:r>
            <a:r>
              <a:rPr lang="ru-RU" dirty="0" err="1" smtClean="0">
                <a:latin typeface="Times New Roman" panose="02020603050405020304" pitchFamily="18" charset="0"/>
                <a:cs typeface="Times New Roman" panose="02020603050405020304" pitchFamily="18" charset="0"/>
              </a:rPr>
              <a:t>неуверенны</a:t>
            </a:r>
            <a:r>
              <a:rPr lang="ru-RU" dirty="0" smtClean="0">
                <a:latin typeface="Times New Roman" panose="02020603050405020304" pitchFamily="18" charset="0"/>
                <a:cs typeface="Times New Roman" panose="02020603050405020304" pitchFamily="18" charset="0"/>
              </a:rPr>
              <a:t>. Такие дети часто отказываются отвечать на уроке из-за боязни что-то сказать неправильно.</a:t>
            </a:r>
          </a:p>
        </p:txBody>
      </p:sp>
    </p:spTree>
    <p:extLst>
      <p:ext uri="{BB962C8B-B14F-4D97-AF65-F5344CB8AC3E}">
        <p14:creationId xmlns:p14="http://schemas.microsoft.com/office/powerpoint/2010/main" val="741913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Причинами </a:t>
            </a:r>
            <a:r>
              <a:rPr lang="ru-RU" b="1" i="1" dirty="0" smtClean="0">
                <a:latin typeface="Times New Roman" panose="02020603050405020304" pitchFamily="18" charset="0"/>
                <a:cs typeface="Times New Roman" panose="02020603050405020304" pitchFamily="18" charset="0"/>
              </a:rPr>
              <a:t>соматогенной астении </a:t>
            </a:r>
            <a:r>
              <a:rPr lang="ru-RU" dirty="0" smtClean="0">
                <a:latin typeface="Times New Roman" panose="02020603050405020304" pitchFamily="18" charset="0"/>
                <a:cs typeface="Times New Roman" panose="02020603050405020304" pitchFamily="18" charset="0"/>
              </a:rPr>
              <a:t>являются физическая слабость, соматические заболевании (болезни внутренних органов, сердечно-сосудистой системы), детские инфекционные заболевания.</a:t>
            </a:r>
          </a:p>
          <a:p>
            <a:pPr algn="just"/>
            <a:r>
              <a:rPr lang="ru-RU" dirty="0" smtClean="0">
                <a:latin typeface="Times New Roman" panose="02020603050405020304" pitchFamily="18" charset="0"/>
                <a:cs typeface="Times New Roman" panose="02020603050405020304" pitchFamily="18" charset="0"/>
              </a:rPr>
              <a:t>Особенности астении при заболевании внутренних органов наиболее характерно проявляются у детей с медленно текущей туберкулезной интоксикацией. Это выражается в том, что дети быстро утомляются, у них появляются головные боли, наблюдаются раздражительность, склонность к капризам, слезливость, расстройство сна, снижение аппетита, неустойчивость настроения, малая выносливость, двигательное беспокойство. Эмоциональное состояние у таких детей нестабильное, поэтому они чутко реагируют на неблагоприятную обстановку в классе и дома. В поведении это может проявляться по-разному: одни становятся грубыми, раздражительными, агрессивными, непослушными, другие – застенчивыми, плаксивыми, робкими, третьи – замкнутыми, угрюмыми.</a:t>
            </a:r>
          </a:p>
          <a:p>
            <a:pPr algn="just"/>
            <a:r>
              <a:rPr lang="ru-RU" dirty="0" smtClean="0">
                <a:latin typeface="Times New Roman" panose="02020603050405020304" pitchFamily="18" charset="0"/>
                <a:cs typeface="Times New Roman" panose="02020603050405020304" pitchFamily="18" charset="0"/>
              </a:rPr>
              <a:t>Снижение успеваемости, астенические состояния, трудности в поведении могут возникнуть у ребенка в результате длительного отрыва от школы по причине инфекционных заболеваний, таких, как корь, коклюш, ветрянка, скарлатина, тяжелый вирусный гепатит и др. У таких детей отмечаются не только пробелы в знаниях и физическая слабость, но и изменения в поведении. Они становятся раздражительными, плаксивыми, быстро утомляются, плохо включаются в работу класса. Поэтому надо правильно организовать педагогическое и врачебное сопровождение, которое позволит со временем полностью преодолеть последствия инфекционной астении.</a:t>
            </a:r>
          </a:p>
          <a:p>
            <a:pPr algn="just"/>
            <a:r>
              <a:rPr lang="ru-RU" dirty="0" smtClean="0">
                <a:latin typeface="Times New Roman" panose="02020603050405020304" pitchFamily="18" charset="0"/>
                <a:cs typeface="Times New Roman" panose="02020603050405020304" pitchFamily="18" charset="0"/>
              </a:rPr>
              <a:t>Под </a:t>
            </a:r>
            <a:r>
              <a:rPr lang="ru-RU" b="1" i="1" dirty="0" smtClean="0">
                <a:latin typeface="Times New Roman" panose="02020603050405020304" pitchFamily="18" charset="0"/>
                <a:cs typeface="Times New Roman" panose="02020603050405020304" pitchFamily="18" charset="0"/>
              </a:rPr>
              <a:t>реактивными состояниями </a:t>
            </a:r>
            <a:r>
              <a:rPr lang="ru-RU" dirty="0" smtClean="0">
                <a:latin typeface="Times New Roman" panose="02020603050405020304" pitchFamily="18" charset="0"/>
                <a:cs typeface="Times New Roman" panose="02020603050405020304" pitchFamily="18" charset="0"/>
              </a:rPr>
              <a:t>понимают нервно-психические нарушения, которые возникают у ребенка в результате травмирующей его психику ситуации. Нервно-психические нарушения при реактивных состояниях у детей проявляются по-разному. Это зависит от остроты и тяжести травмирующей ситуации, длительности ее воздействия, возраста ребенка, общего состояния его здоровья и индивидуальных особенностей личности. К проявлениям реактивных состояний относятся заикание, тикозные подергивания в разных частях тела, страхи, недержание мочи, а иногда и кала.</a:t>
            </a:r>
          </a:p>
          <a:p>
            <a:pPr algn="just"/>
            <a:r>
              <a:rPr lang="ru-RU" dirty="0" smtClean="0">
                <a:latin typeface="Times New Roman" panose="02020603050405020304" pitchFamily="18" charset="0"/>
                <a:cs typeface="Times New Roman" panose="02020603050405020304" pitchFamily="18" charset="0"/>
              </a:rPr>
              <a:t>При остро действующих травмирующих ситуациях у детей наблюдаются расстройства сознания типа сумеречных, т. е. таких, когда ребенок совершает ряд действий и поступков, о которых в дальнейшем не помнит. Некоторые дети становятся очень суетливыми, совершают бесцельные движения, немотивированные поступки, а другие, наоборот, цепенеют, застывают.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8731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младшем школьном возрасте может наблюдаться временное выпадение некоторых функций, например временная глухота, </a:t>
            </a:r>
            <a:r>
              <a:rPr lang="ru-RU" dirty="0" err="1" smtClean="0">
                <a:latin typeface="Times New Roman" panose="02020603050405020304" pitchFamily="18" charset="0"/>
                <a:cs typeface="Times New Roman" panose="02020603050405020304" pitchFamily="18" charset="0"/>
              </a:rPr>
              <a:t>мутизм</a:t>
            </a:r>
            <a:r>
              <a:rPr lang="ru-RU" dirty="0" smtClean="0">
                <a:latin typeface="Times New Roman" panose="02020603050405020304" pitchFamily="18" charset="0"/>
                <a:cs typeface="Times New Roman" panose="02020603050405020304" pitchFamily="18" charset="0"/>
              </a:rPr>
              <a:t> (отказ от речи) и т. д. У подростков отмечаются нарушения всей эмоционально-волевой сферы: страх, тревога, подавленность, отказ от еды, оцепенение и т. д.</a:t>
            </a:r>
          </a:p>
          <a:p>
            <a:pPr algn="just"/>
            <a:r>
              <a:rPr lang="ru-RU" dirty="0" smtClean="0">
                <a:latin typeface="Times New Roman" panose="02020603050405020304" pitchFamily="18" charset="0"/>
                <a:cs typeface="Times New Roman" panose="02020603050405020304" pitchFamily="18" charset="0"/>
              </a:rPr>
              <a:t>Одной из травмирующих ситуаций, влияющей на поведение и характер ребенка, является </a:t>
            </a:r>
            <a:r>
              <a:rPr lang="ru-RU" dirty="0" err="1" smtClean="0">
                <a:latin typeface="Times New Roman" panose="02020603050405020304" pitchFamily="18" charset="0"/>
                <a:cs typeface="Times New Roman" panose="02020603050405020304" pitchFamily="18" charset="0"/>
              </a:rPr>
              <a:t>энурез</a:t>
            </a:r>
            <a:r>
              <a:rPr lang="ru-RU" dirty="0" smtClean="0">
                <a:latin typeface="Times New Roman" panose="02020603050405020304" pitchFamily="18" charset="0"/>
                <a:cs typeface="Times New Roman" panose="02020603050405020304" pitchFamily="18" charset="0"/>
              </a:rPr>
              <a:t> (недержание мочи). Данное расстройство в основном возникает у нервных и физически ослабленных детей, переживших длительное нервное</a:t>
            </a:r>
          </a:p>
          <a:p>
            <a:pPr algn="just"/>
            <a:r>
              <a:rPr lang="ru-RU" dirty="0" smtClean="0">
                <a:latin typeface="Times New Roman" panose="02020603050405020304" pitchFamily="18" charset="0"/>
                <a:cs typeface="Times New Roman" panose="02020603050405020304" pitchFamily="18" charset="0"/>
              </a:rPr>
              <a:t>напряжение или потрясение, испуг, соматическое заболевание. У них возникает ощущение своей неполноценности, которое также проявляется по-разному. Одни становятся очень робкими, застенчивыми, боязливыми, нерешительными, другие, наоборот, озлобляются, становятся раздражительными и агрессивными. У тех и других иногда бывают страхи, связанные непосредственно с недержанием мочи. Затем появляются другие страхи: темноты, нового дела, новой обстановки, новых людей.</a:t>
            </a:r>
          </a:p>
          <a:p>
            <a:pPr algn="just"/>
            <a:r>
              <a:rPr lang="ru-RU" dirty="0" smtClean="0">
                <a:latin typeface="Times New Roman" panose="02020603050405020304" pitchFamily="18" charset="0"/>
                <a:cs typeface="Times New Roman" panose="02020603050405020304" pitchFamily="18" charset="0"/>
              </a:rPr>
              <a:t>Очень болезненны переживания из-за физических недостатков (хромоты, косоглазия, близорукости, горбатости и т. д.) и нервных проявлений (заикания, нервных подергиваний, страхов и т. д.). При неправильном отношении к ним взрослых у ребенка может возникнуть чувство неполноценности, которое в дальнейшем приведет к замкнутости, нарушениям поведении, а иногда и к снижению успеваемости.</a:t>
            </a:r>
          </a:p>
          <a:p>
            <a:pPr algn="just"/>
            <a:r>
              <a:rPr lang="ru-RU" b="1" i="1" dirty="0" smtClean="0">
                <a:latin typeface="Times New Roman" panose="02020603050405020304" pitchFamily="18" charset="0"/>
                <a:cs typeface="Times New Roman" panose="02020603050405020304" pitchFamily="18" charset="0"/>
              </a:rPr>
              <a:t>Конфликтные переживания </a:t>
            </a:r>
            <a:r>
              <a:rPr lang="ru-RU" dirty="0" smtClean="0">
                <a:latin typeface="Times New Roman" panose="02020603050405020304" pitchFamily="18" charset="0"/>
                <a:cs typeface="Times New Roman" panose="02020603050405020304" pitchFamily="18" charset="0"/>
              </a:rPr>
              <a:t>возникают у детей в результате внутреннего конфликта, который тоже может нарушить психическое развитие. Они являются следствием психогенных факторов, травмирующих ребенка в семье или школе. Причиной внутреннего конфликта является тяжелое, длительное по времени переживание, которое в какой-то момент становится для ребенка невыносимым. Затяжной и кажущийся неразрешимым конфликт может привести к изменениям в поведении и характере, а также затормозить умственное развитие ребенка.</a:t>
            </a:r>
          </a:p>
          <a:p>
            <a:pPr algn="just"/>
            <a:r>
              <a:rPr lang="ru-RU" b="1" i="1" dirty="0" smtClean="0">
                <a:latin typeface="Times New Roman" panose="02020603050405020304" pitchFamily="18" charset="0"/>
                <a:cs typeface="Times New Roman" panose="02020603050405020304" pitchFamily="18" charset="0"/>
              </a:rPr>
              <a:t>Школьные конфликты </a:t>
            </a:r>
            <a:r>
              <a:rPr lang="ru-RU" dirty="0" smtClean="0">
                <a:latin typeface="Times New Roman" panose="02020603050405020304" pitchFamily="18" charset="0"/>
                <a:cs typeface="Times New Roman" panose="02020603050405020304" pitchFamily="18" charset="0"/>
              </a:rPr>
              <a:t>при своевременном и правильном понимании их взрослыми разрешаются быстрее и безболезненнее, чем семейные. Однако когда школьные конфликты остаются непонятыми учителями и родителями, когда ребенку вовремя не оказывается помощь, его состояние может ухудшиться и привести к уходу из школы или толкнуть на путь асоциального поведения.</a:t>
            </a:r>
          </a:p>
        </p:txBody>
      </p:sp>
    </p:spTree>
    <p:extLst>
      <p:ext uri="{BB962C8B-B14F-4D97-AF65-F5344CB8AC3E}">
        <p14:creationId xmlns:p14="http://schemas.microsoft.com/office/powerpoint/2010/main" val="1038634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Изменения характера и нарушения поведения могут быть следствием воспитания ребенка в дошкольном возрасте, если его излишне балуют, позволяют делать все, что он хочет, выполняют все его капризы и желания. Раздражительность, невыдержанность, нервозность, недостаточная организованность родителей также могут быть причинами негативных проявлений. Как правило, дети копируют поведение старших, что сказывается на их поведении в школе. Трудности в поведении детей могут быть обусловлены неблагоприятной обстановкой дома, когда дети являются свидетелями ссор, скандалов, пьянства. У таких детей нередко создается отрицательное отношение к окружающим, что мешает им наладить контакт в школе и хорошо учиться, несмотря на первично сохранный интеллект. Аналогичные проблемы могут возникнуть и в благополучных семьях, если своевременно не были обеспечены правильное воспитание и соответствующий контроль за ребенком.</a:t>
            </a:r>
          </a:p>
          <a:p>
            <a:pPr algn="just"/>
            <a:r>
              <a:rPr lang="ru-RU" dirty="0" smtClean="0">
                <a:latin typeface="Times New Roman" panose="02020603050405020304" pitchFamily="18" charset="0"/>
                <a:cs typeface="Times New Roman" panose="02020603050405020304" pitchFamily="18" charset="0"/>
              </a:rPr>
              <a:t>Преодоление трудностей в поведении этих детей – дело очень сложное. Прежде всего необходимо, чтобы педагог понимал состояние ребенка, знал причины, вызвавшие это состояние, осуществлял правильный индивидуальный подход к нему, установил эмоциональный контакт с ребенком; включил его во внеклассную работу; строил воспитательный процесс, опираясь на его положительные качества.</a:t>
            </a:r>
          </a:p>
          <a:p>
            <a:pPr algn="just"/>
            <a:r>
              <a:rPr lang="ru-RU" dirty="0" smtClean="0">
                <a:latin typeface="Times New Roman" panose="02020603050405020304" pitchFamily="18" charset="0"/>
                <a:cs typeface="Times New Roman" panose="02020603050405020304" pitchFamily="18" charset="0"/>
              </a:rPr>
              <a:t>В перевоспитании таких детей большую роль играет работа с семьей. Следует проводить с родителями разъяснительную работу: говорить о возрастных особенностях их детей и причинах, вызвавших трудности в поведении. Важно помнить, что нравоучения, жалобы, назидательные мероприятия неэффективны. Необходимо искать к каждому ребенку индивидуальный подход.</a:t>
            </a:r>
          </a:p>
          <a:p>
            <a:pPr algn="ctr"/>
            <a:r>
              <a:rPr lang="ru-RU" b="1" dirty="0" smtClean="0">
                <a:solidFill>
                  <a:srgbClr val="FF0000"/>
                </a:solidFill>
                <a:latin typeface="Times New Roman" panose="02020603050405020304" pitchFamily="18" charset="0"/>
                <a:cs typeface="Times New Roman" panose="02020603050405020304" pitchFamily="18" charset="0"/>
              </a:rPr>
              <a:t>11.2. Психология умственно отсталого ребенка</a:t>
            </a:r>
          </a:p>
          <a:p>
            <a:pPr algn="just"/>
            <a:r>
              <a:rPr lang="ru-RU" dirty="0" smtClean="0">
                <a:latin typeface="Times New Roman" panose="02020603050405020304" pitchFamily="18" charset="0"/>
                <a:cs typeface="Times New Roman" panose="02020603050405020304" pitchFamily="18" charset="0"/>
              </a:rPr>
              <a:t>Умственно отсталым называют такого ребенка, у которого стойко нарушена познавательная деятельность вследствие органического поражения головного мозга. Впечатление умственно отсталых могут производить глухонемые дети, если они не учились в специализированном детском саду, дети, несколько лет болевшие туберкулезом костей, лежавшие в гипсе, живущие среди иноязычного населения. Но это не умственно отсталые дети. Педагогически запущенные дети, даже с неразвитыми познавательными процессами, тоже не будут считаться таковыми, потому что у умственно отсталых детей должно присутствовать сочетание двух признаков:</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9352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24133"/>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Педагогически запущенные дети, даже с неразвитыми познавательными процессами, тоже не будут считаться таковыми, потому что у умственно отсталых детей должно присутствовать сочетание двух признаков: 1) нарушение познавательной деятельности и 2) органическое поражение головного мозга, вызвавшее это нарушение.</a:t>
            </a:r>
          </a:p>
          <a:p>
            <a:pPr algn="just"/>
            <a:r>
              <a:rPr lang="ru-RU" dirty="0" smtClean="0">
                <a:latin typeface="Times New Roman" panose="02020603050405020304" pitchFamily="18" charset="0"/>
                <a:cs typeface="Times New Roman" panose="02020603050405020304" pitchFamily="18" charset="0"/>
              </a:rPr>
              <a:t>К категории умственно отсталых детей относятся </a:t>
            </a:r>
            <a:r>
              <a:rPr lang="ru-RU" dirty="0" err="1" smtClean="0">
                <a:latin typeface="Times New Roman" panose="02020603050405020304" pitchFamily="18" charset="0"/>
                <a:cs typeface="Times New Roman" panose="02020603050405020304" pitchFamily="18" charset="0"/>
              </a:rPr>
              <a:t>олигофрены</a:t>
            </a:r>
            <a:r>
              <a:rPr lang="ru-RU" dirty="0" smtClean="0">
                <a:latin typeface="Times New Roman" panose="02020603050405020304" pitchFamily="18" charset="0"/>
                <a:cs typeface="Times New Roman" panose="02020603050405020304" pitchFamily="18" charset="0"/>
              </a:rPr>
              <a:t>: дебилы, </a:t>
            </a:r>
            <a:r>
              <a:rPr lang="ru-RU" dirty="0" err="1" smtClean="0">
                <a:latin typeface="Times New Roman" panose="02020603050405020304" pitchFamily="18" charset="0"/>
                <a:cs typeface="Times New Roman" panose="02020603050405020304" pitchFamily="18" charset="0"/>
              </a:rPr>
              <a:t>имбецилы</a:t>
            </a:r>
            <a:r>
              <a:rPr lang="ru-RU" dirty="0" smtClean="0">
                <a:latin typeface="Times New Roman" panose="02020603050405020304" pitchFamily="18" charset="0"/>
                <a:cs typeface="Times New Roman" panose="02020603050405020304" pitchFamily="18" charset="0"/>
              </a:rPr>
              <a:t> и идиоты.</a:t>
            </a:r>
          </a:p>
          <a:p>
            <a:pPr algn="just"/>
            <a:r>
              <a:rPr lang="ru-RU" dirty="0" smtClean="0">
                <a:latin typeface="Times New Roman" panose="02020603050405020304" pitchFamily="18" charset="0"/>
                <a:cs typeface="Times New Roman" panose="02020603050405020304" pitchFamily="18" charset="0"/>
              </a:rPr>
              <a:t>Рассмотрим детей-</a:t>
            </a:r>
            <a:r>
              <a:rPr lang="ru-RU" dirty="0" err="1" smtClean="0">
                <a:latin typeface="Times New Roman" panose="02020603050405020304" pitchFamily="18" charset="0"/>
                <a:cs typeface="Times New Roman" panose="02020603050405020304" pitchFamily="18" charset="0"/>
              </a:rPr>
              <a:t>олигофренов</a:t>
            </a:r>
            <a:r>
              <a:rPr lang="ru-RU" dirty="0" smtClean="0">
                <a:latin typeface="Times New Roman" panose="02020603050405020304" pitchFamily="18" charset="0"/>
                <a:cs typeface="Times New Roman" panose="02020603050405020304" pitchFamily="18" charset="0"/>
              </a:rPr>
              <a:t> более подробно. Олигофрения, что в переводе на русский язык означает «</a:t>
            </a:r>
            <a:r>
              <a:rPr lang="ru-RU" dirty="0" err="1" smtClean="0">
                <a:latin typeface="Times New Roman" panose="02020603050405020304" pitchFamily="18" charset="0"/>
                <a:cs typeface="Times New Roman" panose="02020603050405020304" pitchFamily="18" charset="0"/>
              </a:rPr>
              <a:t>малоумие</a:t>
            </a:r>
            <a:r>
              <a:rPr lang="ru-RU" dirty="0" smtClean="0">
                <a:latin typeface="Times New Roman" panose="02020603050405020304" pitchFamily="18" charset="0"/>
                <a:cs typeface="Times New Roman" panose="02020603050405020304" pitchFamily="18" charset="0"/>
              </a:rPr>
              <a:t>», не является названием какой-либо определенной болезни. Олигофрения – клинически разнородная группа. Это название состояния, возникающего после различных видов поражения центральной нервной системы ребенка в период до развития его речи, т. е. до одного-двух лет жизни. Причинами олигофрении могут быть наследственные и внутриутробные повреждения плода, родовые травмы, асфиксия плода и другие заболевания, влияющие на центральную нервную систему ребенка примерно до двухлетнего возраста. Особенности олигофрении таковы: ранний срок поражения центральной нервной системы и последующее прекращение заболевания. При олигофрении психическое развитие ребенка происходит на дефектной основе. Но так как в данном случае заболевание не носит длительного характера, ребенок считается практически здоровым.</a:t>
            </a:r>
          </a:p>
          <a:p>
            <a:pPr algn="just"/>
            <a:r>
              <a:rPr lang="ru-RU" dirty="0" smtClean="0">
                <a:latin typeface="Times New Roman" panose="02020603050405020304" pitchFamily="18" charset="0"/>
                <a:cs typeface="Times New Roman" panose="02020603050405020304" pitchFamily="18" charset="0"/>
              </a:rPr>
              <a:t>Психика ребенка-</a:t>
            </a:r>
            <a:r>
              <a:rPr lang="ru-RU" dirty="0" err="1" smtClean="0">
                <a:latin typeface="Times New Roman" panose="02020603050405020304" pitchFamily="18" charset="0"/>
                <a:cs typeface="Times New Roman" panose="02020603050405020304" pitchFamily="18" charset="0"/>
              </a:rPr>
              <a:t>олигофрена</a:t>
            </a:r>
            <a:r>
              <a:rPr lang="ru-RU" dirty="0" smtClean="0">
                <a:latin typeface="Times New Roman" panose="02020603050405020304" pitchFamily="18" charset="0"/>
                <a:cs typeface="Times New Roman" panose="02020603050405020304" pitchFamily="18" charset="0"/>
              </a:rPr>
              <a:t> совершенно не похожа на психику нормального ребенка. Незрелость высших интеллектуальных процессов в сочетании с чрезмерной косностью поведения создает качественно своеобразную картину психического развития.</a:t>
            </a:r>
          </a:p>
          <a:p>
            <a:pPr algn="just"/>
            <a:r>
              <a:rPr lang="ru-RU" dirty="0" smtClean="0">
                <a:latin typeface="Times New Roman" panose="02020603050405020304" pitchFamily="18" charset="0"/>
                <a:cs typeface="Times New Roman" panose="02020603050405020304" pitchFamily="18" charset="0"/>
              </a:rPr>
              <a:t>Олигофрения различается по степени выраженности. Принято различать три степени умственной отсталости: дебильность (самая легкая), </a:t>
            </a:r>
            <a:r>
              <a:rPr lang="ru-RU" dirty="0" err="1" smtClean="0">
                <a:latin typeface="Times New Roman" panose="02020603050405020304" pitchFamily="18" charset="0"/>
                <a:cs typeface="Times New Roman" panose="02020603050405020304" pitchFamily="18" charset="0"/>
              </a:rPr>
              <a:t>имбецильность</a:t>
            </a:r>
            <a:r>
              <a:rPr lang="ru-RU" dirty="0" smtClean="0">
                <a:latin typeface="Times New Roman" panose="02020603050405020304" pitchFamily="18" charset="0"/>
                <a:cs typeface="Times New Roman" panose="02020603050405020304" pitchFamily="18" charset="0"/>
              </a:rPr>
              <a:t> (более глубокая), </a:t>
            </a:r>
            <a:r>
              <a:rPr lang="ru-RU" dirty="0" err="1" smtClean="0">
                <a:latin typeface="Times New Roman" panose="02020603050405020304" pitchFamily="18" charset="0"/>
                <a:cs typeface="Times New Roman" panose="02020603050405020304" pitchFamily="18" charset="0"/>
              </a:rPr>
              <a:t>идиотия</a:t>
            </a:r>
            <a:r>
              <a:rPr lang="ru-RU" dirty="0" smtClean="0">
                <a:latin typeface="Times New Roman" panose="02020603050405020304" pitchFamily="18" charset="0"/>
                <a:cs typeface="Times New Roman" panose="02020603050405020304" pitchFamily="18" charset="0"/>
              </a:rPr>
              <a:t> (наиболее тяжелая).</a:t>
            </a:r>
          </a:p>
          <a:p>
            <a:pPr algn="just"/>
            <a:r>
              <a:rPr lang="ru-RU" b="1" i="1" dirty="0" smtClean="0">
                <a:latin typeface="Times New Roman" panose="02020603050405020304" pitchFamily="18" charset="0"/>
                <a:cs typeface="Times New Roman" panose="02020603050405020304" pitchFamily="18" charset="0"/>
              </a:rPr>
              <a:t>Дебилы</a:t>
            </a:r>
            <a:r>
              <a:rPr lang="ru-RU" dirty="0" smtClean="0">
                <a:latin typeface="Times New Roman" panose="02020603050405020304" pitchFamily="18" charset="0"/>
                <a:cs typeface="Times New Roman" panose="02020603050405020304" pitchFamily="18" charset="0"/>
              </a:rPr>
              <a:t> в результате обучения достигают сравнительно высокого уровня психического развития. Они становятся самостоятельными гражданами, несут ответственность за свои поступки, овладевают профессией, требующими средней квалификации, имеют право быть владельцами домов, построек и т. д. Умственная отсталость в степени дебильности не может быть причинной невменяемости, нетрудоспособности, недееспособности человека. К военной службе дебилов не</a:t>
            </a:r>
          </a:p>
          <a:p>
            <a:pPr algn="just"/>
            <a:r>
              <a:rPr lang="ru-RU" dirty="0" smtClean="0">
                <a:latin typeface="Times New Roman" panose="02020603050405020304" pitchFamily="18" charset="0"/>
                <a:cs typeface="Times New Roman" panose="02020603050405020304" pitchFamily="18" charset="0"/>
              </a:rPr>
              <a:t>допускают.</a:t>
            </a:r>
          </a:p>
        </p:txBody>
      </p:sp>
    </p:spTree>
    <p:extLst>
      <p:ext uri="{BB962C8B-B14F-4D97-AF65-F5344CB8AC3E}">
        <p14:creationId xmlns:p14="http://schemas.microsoft.com/office/powerpoint/2010/main" val="461217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b="1" i="1" dirty="0" smtClean="0">
                <a:latin typeface="Times New Roman" panose="02020603050405020304" pitchFamily="18" charset="0"/>
                <a:cs typeface="Times New Roman" panose="02020603050405020304" pitchFamily="18" charset="0"/>
              </a:rPr>
              <a:t>Имбецилы </a:t>
            </a:r>
            <a:r>
              <a:rPr lang="ru-RU" dirty="0" smtClean="0">
                <a:latin typeface="Times New Roman" panose="02020603050405020304" pitchFamily="18" charset="0"/>
                <a:cs typeface="Times New Roman" panose="02020603050405020304" pitchFamily="18" charset="0"/>
              </a:rPr>
              <a:t>– это глубоко отсталые дети. Они не усваивают общих понятий, правил арифметики, грамматики, с трудом овладевают навыками чтения и письма. Самостоятельно жить </a:t>
            </a:r>
            <a:r>
              <a:rPr lang="ru-RU" dirty="0" err="1" smtClean="0">
                <a:latin typeface="Times New Roman" panose="02020603050405020304" pitchFamily="18" charset="0"/>
                <a:cs typeface="Times New Roman" panose="02020603050405020304" pitchFamily="18" charset="0"/>
              </a:rPr>
              <a:t>имбецилы</a:t>
            </a:r>
            <a:r>
              <a:rPr lang="ru-RU" dirty="0" smtClean="0">
                <a:latin typeface="Times New Roman" panose="02020603050405020304" pitchFamily="18" charset="0"/>
                <a:cs typeface="Times New Roman" panose="02020603050405020304" pitchFamily="18" charset="0"/>
              </a:rPr>
              <a:t> не могут, так как нуждаются в опеке и надзоре, хотя их можно приспособить к некоторым видам производственного труда.</a:t>
            </a:r>
          </a:p>
          <a:p>
            <a:pPr algn="just"/>
            <a:r>
              <a:rPr lang="ru-RU" dirty="0" smtClean="0">
                <a:latin typeface="Times New Roman" panose="02020603050405020304" pitchFamily="18" charset="0"/>
                <a:cs typeface="Times New Roman" panose="02020603050405020304" pitchFamily="18" charset="0"/>
              </a:rPr>
              <a:t>У детей-идиотов не развита речь, отсутствуют навыки самообслуживания, нарушена координация движения. Такие дети нуждаются в специальном уходе, поэтому находятся в учреждениях социального обеспечения. У них можно воспитать элементарные навыки и умения в домашних условиях, если с ними занимается специалист, который называется </a:t>
            </a:r>
            <a:r>
              <a:rPr lang="ru-RU" dirty="0" err="1" smtClean="0">
                <a:latin typeface="Times New Roman" panose="02020603050405020304" pitchFamily="18" charset="0"/>
                <a:cs typeface="Times New Roman" panose="02020603050405020304" pitchFamily="18" charset="0"/>
              </a:rPr>
              <a:t>олигофренопедагог</a:t>
            </a:r>
            <a:r>
              <a:rPr lang="ru-RU" dirty="0" smtClean="0">
                <a:latin typeface="Times New Roman" panose="02020603050405020304" pitchFamily="18" charset="0"/>
                <a:cs typeface="Times New Roman" panose="02020603050405020304" pitchFamily="18" charset="0"/>
              </a:rPr>
              <a:t>.</a:t>
            </a:r>
          </a:p>
          <a:p>
            <a:pPr algn="ctr"/>
            <a:r>
              <a:rPr lang="ru-RU" b="1" dirty="0" smtClean="0">
                <a:solidFill>
                  <a:srgbClr val="FF0000"/>
                </a:solidFill>
                <a:latin typeface="Times New Roman" panose="02020603050405020304" pitchFamily="18" charset="0"/>
                <a:cs typeface="Times New Roman" panose="02020603050405020304" pitchFamily="18" charset="0"/>
              </a:rPr>
              <a:t>11.3. Психологические особенности одаренных детей</a:t>
            </a:r>
          </a:p>
          <a:p>
            <a:pPr algn="just"/>
            <a:r>
              <a:rPr lang="ru-RU" b="1" i="1" dirty="0" smtClean="0">
                <a:latin typeface="Times New Roman" panose="02020603050405020304" pitchFamily="18" charset="0"/>
                <a:cs typeface="Times New Roman" panose="02020603050405020304" pitchFamily="18" charset="0"/>
              </a:rPr>
              <a:t>Одаренные дети </a:t>
            </a:r>
            <a:r>
              <a:rPr lang="ru-RU" dirty="0" smtClean="0">
                <a:latin typeface="Times New Roman" panose="02020603050405020304" pitchFamily="18" charset="0"/>
                <a:cs typeface="Times New Roman" panose="02020603050405020304" pitchFamily="18" charset="0"/>
              </a:rPr>
              <a:t>– это дети, резко выделяющиеся из среды сверстников высоким умственным развитием, которое является следствием как природных задатков, так и благоприятных условий воспитания (Ю.З. </a:t>
            </a:r>
            <a:r>
              <a:rPr lang="ru-RU" dirty="0" err="1" smtClean="0">
                <a:latin typeface="Times New Roman" panose="02020603050405020304" pitchFamily="18" charset="0"/>
                <a:cs typeface="Times New Roman" panose="02020603050405020304" pitchFamily="18" charset="0"/>
              </a:rPr>
              <a:t>Гильбух</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Они с самого раннего детства отличаются от своих сверстников: мало спят, рано начинают говорить, у них богатый словарный запас, повышенная внимательность, ненасытное любопытство, отличная память, такие дети уже в трехлетнем возрасте могут следить за несколькими событиями одновременно. В двух-трехлетнем возрасте они могут долго концентрироваться на выполнении интересующего их задания, возвращаются к нему в течение нескольких дней. Подобное поведение не характерно для детей этого возраста. Столь ранние проявления одаренности обычно свидетельствуют о выдающихся интеллектуальных способностях.</a:t>
            </a:r>
          </a:p>
          <a:p>
            <a:pPr algn="just"/>
            <a:r>
              <a:rPr lang="ru-RU" dirty="0" smtClean="0">
                <a:latin typeface="Times New Roman" panose="02020603050405020304" pitchFamily="18" charset="0"/>
                <a:cs typeface="Times New Roman" panose="02020603050405020304" pitchFamily="18" charset="0"/>
              </a:rPr>
              <a:t>Одаренность определяется следующими параметрами: 1) опережающим развитием познания; 2) психологическим развитием; 3) физическими данными.</a:t>
            </a:r>
          </a:p>
          <a:p>
            <a:pPr algn="just"/>
            <a:r>
              <a:rPr lang="ru-RU" b="1" i="1" dirty="0" smtClean="0">
                <a:latin typeface="Times New Roman" panose="02020603050405020304" pitchFamily="18" charset="0"/>
                <a:cs typeface="Times New Roman" panose="02020603050405020304" pitchFamily="18" charset="0"/>
              </a:rPr>
              <a:t>Опережающее развитие познания </a:t>
            </a:r>
            <a:r>
              <a:rPr lang="ru-RU" dirty="0" smtClean="0">
                <a:latin typeface="Times New Roman" panose="02020603050405020304" pitchFamily="18" charset="0"/>
                <a:cs typeface="Times New Roman" panose="02020603050405020304" pitchFamily="18" charset="0"/>
              </a:rPr>
              <a:t>проявляется следующим образом.</a:t>
            </a:r>
          </a:p>
          <a:p>
            <a:pPr algn="just"/>
            <a:r>
              <a:rPr lang="ru-RU" dirty="0" smtClean="0">
                <a:latin typeface="Times New Roman" panose="02020603050405020304" pitchFamily="18" charset="0"/>
                <a:cs typeface="Times New Roman" panose="02020603050405020304" pitchFamily="18" charset="0"/>
              </a:rPr>
              <a:t>1. Одаренные дети способны заниматься несколькими делами одновременно. Складывается впечатление, что они «впитывают» в себя все окружающее.</a:t>
            </a:r>
          </a:p>
          <a:p>
            <a:pPr algn="just"/>
            <a:r>
              <a:rPr lang="ru-RU" dirty="0" smtClean="0">
                <a:latin typeface="Times New Roman" panose="02020603050405020304" pitchFamily="18" charset="0"/>
                <a:cs typeface="Times New Roman" panose="02020603050405020304" pitchFamily="18" charset="0"/>
              </a:rPr>
              <a:t>2. Они очень любопытны, задают много вопросов, активно исследуют окружающий мир, не терпят никаких ограничений при исследовании того или иного процесса. Ж. Пиаже считал, что функция интеллекта заключается в обработке информации и аналогична функции организма по переработке пищи.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3460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Для одаренных детей учиться так же естественно, как дышать. Ученые дают этому такое объяснение: у одаренных детей повышена биохимическая и электрическая активность мозга, и он может «перерабатывать» интеллектуальную «пищу» в больших количествах, чем мозг обычных детей.</a:t>
            </a:r>
          </a:p>
          <a:p>
            <a:pPr algn="just"/>
            <a:r>
              <a:rPr lang="ru-RU" dirty="0" smtClean="0">
                <a:latin typeface="Times New Roman" panose="02020603050405020304" pitchFamily="18" charset="0"/>
                <a:cs typeface="Times New Roman" panose="02020603050405020304" pitchFamily="18" charset="0"/>
              </a:rPr>
              <a:t>3. Эти дети в раннем возрасте способны прослеживать причинно-следственные связи между явлениями, видеть неожиданные связи между концепциями и событиями, делать соответствующие выводы. Все это приводит к появлению творческих способностей (креативности) и изобретательности.</a:t>
            </a:r>
          </a:p>
          <a:p>
            <a:pPr algn="just"/>
            <a:r>
              <a:rPr lang="ru-RU" dirty="0" smtClean="0">
                <a:latin typeface="Times New Roman" panose="02020603050405020304" pitchFamily="18" charset="0"/>
                <a:cs typeface="Times New Roman" panose="02020603050405020304" pitchFamily="18" charset="0"/>
              </a:rPr>
              <a:t>4. У них хорошая память, развито абстрактное мышление. Они могут полноценно пользоваться имеющимся опытом, классифицировать и </a:t>
            </a:r>
            <a:r>
              <a:rPr lang="ru-RU" dirty="0" err="1" smtClean="0">
                <a:latin typeface="Times New Roman" panose="02020603050405020304" pitchFamily="18" charset="0"/>
                <a:cs typeface="Times New Roman" panose="02020603050405020304" pitchFamily="18" charset="0"/>
              </a:rPr>
              <a:t>категоризировать</a:t>
            </a:r>
            <a:r>
              <a:rPr lang="ru-RU" dirty="0" smtClean="0">
                <a:latin typeface="Times New Roman" panose="02020603050405020304" pitchFamily="18" charset="0"/>
                <a:cs typeface="Times New Roman" panose="02020603050405020304" pitchFamily="18" charset="0"/>
              </a:rPr>
              <a:t> имеющуюся информацию или опыт. Этот факт подтверждается тем, что одаренные дети проявляют склонность к коллекционированию: им нравится приводить коллекцию в порядок, систематизировать ее, заниматься реорганизацией предметов. Большой словарный запас сопровождается сложными синтаксическими конструкциями, умением грамотно поставить вопрос. Они любят читать словари, энциклопедии, предпочитают игры, требующие активизации умственных способностей.</a:t>
            </a:r>
          </a:p>
          <a:p>
            <a:pPr algn="just"/>
            <a:r>
              <a:rPr lang="ru-RU" dirty="0" smtClean="0">
                <a:latin typeface="Times New Roman" panose="02020603050405020304" pitchFamily="18" charset="0"/>
                <a:cs typeface="Times New Roman" panose="02020603050405020304" pitchFamily="18" charset="0"/>
              </a:rPr>
              <a:t>5. Одаренные дети легко справляются с познавательной неопределенностью. Это проявляется в том, что они любят сложные задания и стремятся выполнить их сами. </a:t>
            </a:r>
          </a:p>
          <a:p>
            <a:pPr algn="just"/>
            <a:r>
              <a:rPr lang="ru-RU" dirty="0" smtClean="0">
                <a:latin typeface="Times New Roman" panose="02020603050405020304" pitchFamily="18" charset="0"/>
                <a:cs typeface="Times New Roman" panose="02020603050405020304" pitchFamily="18" charset="0"/>
              </a:rPr>
              <a:t>6. Они отличаются повышенной концентрацией внимания, упорством в достижении значимой для них цели в той сфере, которая для них интересна. Высокая увлеченность делом может привести к тому, что ребенок будет стараться довести его до совершенства, а если конечный результат ему не понравится, он разорвет или сломает то, над чем трудился. Стремление довести начатое дело до совершенства (</a:t>
            </a:r>
            <a:r>
              <a:rPr lang="ru-RU" dirty="0" err="1" smtClean="0">
                <a:latin typeface="Times New Roman" panose="02020603050405020304" pitchFamily="18" charset="0"/>
                <a:cs typeface="Times New Roman" panose="02020603050405020304" pitchFamily="18" charset="0"/>
              </a:rPr>
              <a:t>перфекционизм</a:t>
            </a:r>
            <a:r>
              <a:rPr lang="ru-RU" dirty="0" smtClean="0">
                <a:latin typeface="Times New Roman" panose="02020603050405020304" pitchFamily="18" charset="0"/>
                <a:cs typeface="Times New Roman" panose="02020603050405020304" pitchFamily="18" charset="0"/>
              </a:rPr>
              <a:t>) – одна из проблем, наиболее часто отмечаемая родителями и учителями.</a:t>
            </a:r>
          </a:p>
          <a:p>
            <a:pPr algn="just"/>
            <a:r>
              <a:rPr lang="ru-RU" dirty="0" smtClean="0">
                <a:latin typeface="Times New Roman" panose="02020603050405020304" pitchFamily="18" charset="0"/>
                <a:cs typeface="Times New Roman" panose="02020603050405020304" pitchFamily="18" charset="0"/>
              </a:rPr>
              <a:t>7. У этих детей сформированы основные компоненты умения учиться: учебные навыки (беглость осмысленного чтения и счета, привычка к аккуратному, четкому оформлению продуктов своей умственной деятельности); учебные умения интеллектуального плана (планирование предстоящей деятельности, тщательный анализ поставленной цели; понимание требований задачи, наличия и отсутствия у себя знаний для ее решения, осознание цели деятельности и критериев качества будущего продукта, точное следование намеченным ориентирам, контроль за выполнением работы).</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3969992"/>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39</TotalTime>
  <Words>3540</Words>
  <Application>Microsoft Office PowerPoint</Application>
  <PresentationFormat>Широкоэкранный</PresentationFormat>
  <Paragraphs>64</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Calibri</vt:lpstr>
      <vt:lpstr>Calibri Light</vt:lpstr>
      <vt:lpstr>Times New Roman</vt:lpstr>
      <vt:lpstr>Ретро</vt:lpstr>
      <vt:lpstr>ПСИХОЛОГИЧЕСКИЕ ОСНОВЫ УЧЕБНО-ВОСПИТАТЕЛЬНОЙ РАБОТЫ С ДЕТЬМИ, ОБНАРУЖИВАЮЩИМИ ОТКЛОНЕНИЯ В УМСТВЕННОМ РАЗВИТИИ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ПСИХОЛОГИЧЕСКИЕ ОСНОВЫ УЧЕБНО-ВОСПИТАТЕЛЬНОЙ РАБОТЫ С ДЕТЬМИ, ОБНАРУЖИВАЮЩИМИ ОТКЛОНЕНИЯ В УМСТВЕННОМ РАЗВИТИИ</dc:title>
  <dc:creator>usewr</dc:creator>
  <cp:lastModifiedBy>usewr</cp:lastModifiedBy>
  <cp:revision>5</cp:revision>
  <dcterms:created xsi:type="dcterms:W3CDTF">2022-01-21T04:46:05Z</dcterms:created>
  <dcterms:modified xsi:type="dcterms:W3CDTF">2022-01-21T05:25:24Z</dcterms:modified>
</cp:coreProperties>
</file>